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</p:sldMasterIdLst>
  <p:notesMasterIdLst>
    <p:notesMasterId r:id="rId24"/>
  </p:notesMasterIdLst>
  <p:sldIdLst>
    <p:sldId id="256" r:id="rId2"/>
    <p:sldId id="298" r:id="rId3"/>
    <p:sldId id="257" r:id="rId4"/>
    <p:sldId id="275" r:id="rId5"/>
    <p:sldId id="293" r:id="rId6"/>
    <p:sldId id="289" r:id="rId7"/>
    <p:sldId id="290" r:id="rId8"/>
    <p:sldId id="291" r:id="rId9"/>
    <p:sldId id="292" r:id="rId10"/>
    <p:sldId id="263" r:id="rId11"/>
    <p:sldId id="299" r:id="rId12"/>
    <p:sldId id="300" r:id="rId13"/>
    <p:sldId id="301" r:id="rId14"/>
    <p:sldId id="294" r:id="rId15"/>
    <p:sldId id="277" r:id="rId16"/>
    <p:sldId id="281" r:id="rId17"/>
    <p:sldId id="287" r:id="rId18"/>
    <p:sldId id="302" r:id="rId19"/>
    <p:sldId id="288" r:id="rId20"/>
    <p:sldId id="303" r:id="rId21"/>
    <p:sldId id="297" r:id="rId22"/>
    <p:sldId id="269" r:id="rId23"/>
  </p:sldIdLst>
  <p:sldSz cx="9144000" cy="6858000" type="screen4x3"/>
  <p:notesSz cx="6858000" cy="9144000"/>
  <p:embeddedFontLst>
    <p:embeddedFont>
      <p:font typeface="Myriad Pro" panose="020B0503030403020204" charset="0"/>
      <p:regular r:id="rId25"/>
      <p:bold r:id="rId26"/>
      <p:italic r:id="rId27"/>
      <p:boldItalic r:id="rId28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  <a:srgbClr val="E9A3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5" d="100"/>
          <a:sy n="105" d="100"/>
        </p:scale>
        <p:origin x="179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9B572E-1ECC-4722-B560-CE8C7626EA3C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EF4971-2FA9-4FAC-9E13-3C1FF8E26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8295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 descr="checkersMaroonFinal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445793"/>
            <a:ext cx="6400800" cy="1383243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2000" i="1" baseline="0">
                <a:solidFill>
                  <a:schemeClr val="bg1"/>
                </a:solidFill>
                <a:latin typeface="Minion Pro" pitchFamily="18" charset="0"/>
                <a:cs typeface="Minion Pro" pitchFamily="18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Support headline goes here. One or two lines.</a:t>
            </a:r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501947"/>
            <a:ext cx="7772400" cy="1470025"/>
          </a:xfrm>
        </p:spPr>
        <p:txBody>
          <a:bodyPr>
            <a:normAutofit/>
          </a:bodyPr>
          <a:lstStyle>
            <a:lvl1pPr>
              <a:defRPr sz="1800" b="1" cap="all">
                <a:solidFill>
                  <a:srgbClr val="FFCC00"/>
                </a:solidFill>
                <a:latin typeface="Myriad Pro" pitchFamily="34" charset="0"/>
                <a:cs typeface="Myriad Pro" pitchFamily="34" charset="0"/>
              </a:defRPr>
            </a:lvl1pPr>
          </a:lstStyle>
          <a:p>
            <a:r>
              <a:rPr lang="en-US" dirty="0"/>
              <a:t>CLICK TO EDIT DEPARTMENT NAME HERE</a:t>
            </a:r>
          </a:p>
        </p:txBody>
      </p:sp>
      <p:sp>
        <p:nvSpPr>
          <p:cNvPr id="20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1371600" y="2468052"/>
            <a:ext cx="6400800" cy="860453"/>
          </a:xfrm>
        </p:spPr>
        <p:txBody>
          <a:bodyPr>
            <a:normAutofit/>
          </a:bodyPr>
          <a:lstStyle>
            <a:lvl1pPr marL="0" indent="0" algn="ctr">
              <a:buNone/>
              <a:defRPr sz="5400" b="1" cap="all" baseline="0">
                <a:solidFill>
                  <a:srgbClr val="FFFFFF"/>
                </a:solidFill>
                <a:latin typeface="Myriad Pro" pitchFamily="34" charset="0"/>
                <a:cs typeface="Myriad Pro" pitchFamily="34" charset="0"/>
              </a:defRPr>
            </a:lvl1pPr>
          </a:lstStyle>
          <a:p>
            <a:pPr lvl="0"/>
            <a:r>
              <a:rPr lang="en-US" dirty="0"/>
              <a:t>TITLE GOES HERE</a:t>
            </a:r>
          </a:p>
        </p:txBody>
      </p:sp>
      <p:pic>
        <p:nvPicPr>
          <p:cNvPr id="6" name="Picture 6" descr="LUC_reversed_color_notag.ti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1775" y="5105400"/>
            <a:ext cx="1060450" cy="135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6242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10845" y="2912970"/>
            <a:ext cx="7972380" cy="3213193"/>
          </a:xfrm>
        </p:spPr>
        <p:txBody>
          <a:bodyPr/>
          <a:lstStyle>
            <a:lvl1pPr marL="457200" marR="0" indent="-4572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3200">
                <a:latin typeface="Myriad Pro" pitchFamily="34" charset="0"/>
                <a:cs typeface="Myriad Pro" pitchFamily="34" charset="0"/>
              </a:defRPr>
            </a:lvl1pPr>
          </a:lstStyle>
          <a:p>
            <a:pPr eaLnBrk="1" hangingPunct="1"/>
            <a:r>
              <a:rPr lang="en-US" sz="3000" dirty="0">
                <a:cs typeface="Arial" charset="0"/>
              </a:rPr>
              <a:t>Chapter or point No. 1</a:t>
            </a:r>
          </a:p>
          <a:p>
            <a:pPr eaLnBrk="1" hangingPunct="1"/>
            <a:r>
              <a:rPr lang="en-US" sz="3000" dirty="0">
                <a:cs typeface="Arial" charset="0"/>
              </a:rPr>
              <a:t>Chapter or point No. 2</a:t>
            </a:r>
          </a:p>
          <a:p>
            <a:pPr eaLnBrk="1" hangingPunct="1"/>
            <a:r>
              <a:rPr lang="en-US" sz="3000" dirty="0">
                <a:cs typeface="Arial" charset="0"/>
              </a:rPr>
              <a:t>Chapter or point No. 3</a:t>
            </a:r>
          </a:p>
        </p:txBody>
      </p:sp>
      <p:pic>
        <p:nvPicPr>
          <p:cNvPr id="7" name="Picture 6" descr="bgrdTo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86512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610846" y="1769970"/>
            <a:ext cx="7972378" cy="1143000"/>
          </a:xfrm>
        </p:spPr>
        <p:txBody>
          <a:bodyPr>
            <a:normAutofit/>
          </a:bodyPr>
          <a:lstStyle>
            <a:lvl1pPr algn="l">
              <a:defRPr sz="3600" b="1" cap="all">
                <a:solidFill>
                  <a:srgbClr val="800000"/>
                </a:solidFill>
                <a:latin typeface="Myriad Pro" pitchFamily="34" charset="0"/>
                <a:cs typeface="Myriad Pro" pitchFamily="34" charset="0"/>
              </a:defRPr>
            </a:lvl1pPr>
          </a:lstStyle>
          <a:p>
            <a:r>
              <a:rPr lang="en-US" dirty="0"/>
              <a:t>Overview/summary</a:t>
            </a:r>
          </a:p>
        </p:txBody>
      </p:sp>
      <p:sp>
        <p:nvSpPr>
          <p:cNvPr id="6" name="Text Placeholder 21"/>
          <p:cNvSpPr>
            <a:spLocks noGrp="1"/>
          </p:cNvSpPr>
          <p:nvPr>
            <p:ph type="body" sz="quarter" idx="13" hasCustomPrompt="1"/>
          </p:nvPr>
        </p:nvSpPr>
        <p:spPr>
          <a:xfrm>
            <a:off x="533400" y="6411503"/>
            <a:ext cx="3932237" cy="266700"/>
          </a:xfrm>
        </p:spPr>
        <p:txBody>
          <a:bodyPr lIns="0">
            <a:normAutofit/>
          </a:bodyPr>
          <a:lstStyle>
            <a:lvl1pPr marL="0" indent="0" eaLnBrk="1" hangingPunct="1">
              <a:buNone/>
              <a:defRPr sz="900" kern="900" cap="all" spc="300" baseline="0">
                <a:solidFill>
                  <a:schemeClr val="tx1">
                    <a:lumMod val="50000"/>
                    <a:lumOff val="50000"/>
                  </a:schemeClr>
                </a:solidFill>
                <a:latin typeface="Myriad Pro"/>
                <a:cs typeface="Myriad Pro"/>
              </a:defRPr>
            </a:lvl1pPr>
          </a:lstStyle>
          <a:p>
            <a:pPr eaLnBrk="1" hangingPunct="1"/>
            <a:r>
              <a:rPr lang="en-US" sz="900" dirty="0">
                <a:solidFill>
                  <a:srgbClr val="7F7F7F"/>
                </a:solidFill>
              </a:rPr>
              <a:t>Type LOYOLA UNIVERSITY CHICAGO, if needed</a:t>
            </a:r>
          </a:p>
        </p:txBody>
      </p:sp>
    </p:spTree>
    <p:extLst>
      <p:ext uri="{BB962C8B-B14F-4D97-AF65-F5344CB8AC3E}">
        <p14:creationId xmlns:p14="http://schemas.microsoft.com/office/powerpoint/2010/main" val="19483701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 descr="checkersMaroonFinal2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2667000"/>
            <a:ext cx="9144000" cy="192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2313" y="3321284"/>
            <a:ext cx="7772400" cy="683163"/>
          </a:xfrm>
        </p:spPr>
        <p:txBody>
          <a:bodyPr lIns="0" rIns="91440" anchor="t">
            <a:normAutofit/>
          </a:bodyPr>
          <a:lstStyle>
            <a:lvl1pPr algn="l">
              <a:defRPr sz="3600" b="1" cap="all">
                <a:solidFill>
                  <a:schemeClr val="bg1"/>
                </a:solidFill>
                <a:latin typeface="Myriad Pro" pitchFamily="34" charset="0"/>
                <a:cs typeface="Myriad Pro" pitchFamily="34" charset="0"/>
              </a:defRPr>
            </a:lvl1pPr>
          </a:lstStyle>
          <a:p>
            <a:r>
              <a:rPr lang="en-US" dirty="0"/>
              <a:t>Headline goes here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722313" y="2826668"/>
            <a:ext cx="7772400" cy="481343"/>
          </a:xfrm>
        </p:spPr>
        <p:txBody>
          <a:bodyPr lIns="0" rIns="91440" anchor="b">
            <a:normAutofit/>
          </a:bodyPr>
          <a:lstStyle>
            <a:lvl1pPr marL="0" indent="0">
              <a:buNone/>
              <a:defRPr sz="1700" b="1" cap="all" baseline="0">
                <a:solidFill>
                  <a:srgbClr val="FFCC00"/>
                </a:solidFill>
                <a:latin typeface="Myriad Pro" pitchFamily="34" charset="0"/>
                <a:cs typeface="Myriad Pro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Chapter 1</a:t>
            </a:r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61999" y="5072529"/>
            <a:ext cx="7732713" cy="365125"/>
          </a:xfrm>
        </p:spPr>
        <p:txBody>
          <a:bodyPr lIns="0" tIns="137160" bIns="0"/>
          <a:lstStyle>
            <a:lvl1pPr>
              <a:defRPr sz="1600">
                <a:latin typeface="Myriad Pro" pitchFamily="34" charset="0"/>
                <a:cs typeface="Myriad Pro" pitchFamily="34" charset="0"/>
              </a:defRPr>
            </a:lvl1pPr>
          </a:lstStyle>
          <a:p>
            <a:pPr algn="l"/>
            <a:r>
              <a:rPr lang="en-US" i="1" dirty="0">
                <a:solidFill>
                  <a:srgbClr val="999999"/>
                </a:solidFill>
              </a:rPr>
              <a:t>NOTE: Option1 for chapter slide—over a full-bleed image</a:t>
            </a:r>
          </a:p>
          <a:p>
            <a:endParaRPr lang="en-US" dirty="0"/>
          </a:p>
        </p:txBody>
      </p:sp>
      <p:sp>
        <p:nvSpPr>
          <p:cNvPr id="20" name="Text Placeholder 16"/>
          <p:cNvSpPr>
            <a:spLocks noGrp="1"/>
          </p:cNvSpPr>
          <p:nvPr>
            <p:ph type="body" sz="quarter" idx="12" hasCustomPrompt="1"/>
          </p:nvPr>
        </p:nvSpPr>
        <p:spPr>
          <a:xfrm>
            <a:off x="722313" y="3984112"/>
            <a:ext cx="7772400" cy="348060"/>
          </a:xfrm>
        </p:spPr>
        <p:txBody>
          <a:bodyPr lIns="0">
            <a:noAutofit/>
          </a:bodyPr>
          <a:lstStyle>
            <a:lvl1pPr marL="0" indent="0">
              <a:buNone/>
              <a:defRPr sz="1800" i="1" baseline="0">
                <a:solidFill>
                  <a:srgbClr val="FFFFFF"/>
                </a:solidFill>
                <a:latin typeface="Minion Pro" pitchFamily="18" charset="0"/>
                <a:cs typeface="Minion Pro" pitchFamily="18" charset="0"/>
              </a:defRPr>
            </a:lvl1pPr>
          </a:lstStyle>
          <a:p>
            <a:pPr lvl="0"/>
            <a:r>
              <a:rPr lang="en-US" dirty="0"/>
              <a:t>Support headline goes here, if desired</a:t>
            </a:r>
          </a:p>
        </p:txBody>
      </p:sp>
    </p:spTree>
    <p:extLst>
      <p:ext uri="{BB962C8B-B14F-4D97-AF65-F5344CB8AC3E}">
        <p14:creationId xmlns:p14="http://schemas.microsoft.com/office/powerpoint/2010/main" val="40626897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and 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heckersMaroonFinal2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33400" y="459350"/>
            <a:ext cx="8074152" cy="5852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239343" y="2335052"/>
            <a:ext cx="6647389" cy="481343"/>
          </a:xfrm>
        </p:spPr>
        <p:txBody>
          <a:bodyPr lIns="0" rIns="91440" anchor="b">
            <a:normAutofit/>
          </a:bodyPr>
          <a:lstStyle>
            <a:lvl1pPr marL="0" indent="0">
              <a:buNone/>
              <a:defRPr sz="1700" b="1" cap="all" baseline="0">
                <a:solidFill>
                  <a:srgbClr val="FFCC00"/>
                </a:solidFill>
                <a:latin typeface="Myriad Pro" pitchFamily="34" charset="0"/>
                <a:cs typeface="Myriad Pro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Chapter 1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1239343" y="2973056"/>
            <a:ext cx="6647389" cy="683163"/>
          </a:xfrm>
        </p:spPr>
        <p:txBody>
          <a:bodyPr lIns="0" rIns="91440" anchor="t">
            <a:normAutofit/>
          </a:bodyPr>
          <a:lstStyle>
            <a:lvl1pPr algn="l">
              <a:defRPr sz="3600" b="1" cap="all">
                <a:solidFill>
                  <a:schemeClr val="bg1"/>
                </a:solidFill>
                <a:latin typeface="Myriad Pro" pitchFamily="34" charset="0"/>
                <a:cs typeface="Myriad Pro" pitchFamily="34" charset="0"/>
              </a:defRPr>
            </a:lvl1pPr>
          </a:lstStyle>
          <a:p>
            <a:r>
              <a:rPr lang="en-US" dirty="0"/>
              <a:t>Headline goes here</a:t>
            </a:r>
          </a:p>
        </p:txBody>
      </p:sp>
      <p:sp>
        <p:nvSpPr>
          <p:cNvPr id="18" name="Text Placeholder 16"/>
          <p:cNvSpPr>
            <a:spLocks noGrp="1"/>
          </p:cNvSpPr>
          <p:nvPr>
            <p:ph type="body" sz="quarter" idx="12" hasCustomPrompt="1"/>
          </p:nvPr>
        </p:nvSpPr>
        <p:spPr>
          <a:xfrm>
            <a:off x="1239343" y="3676852"/>
            <a:ext cx="6647389" cy="348060"/>
          </a:xfrm>
        </p:spPr>
        <p:txBody>
          <a:bodyPr lIns="0">
            <a:noAutofit/>
          </a:bodyPr>
          <a:lstStyle>
            <a:lvl1pPr marL="0" indent="0">
              <a:buNone/>
              <a:defRPr sz="1800" i="1" baseline="0">
                <a:solidFill>
                  <a:srgbClr val="FFFFFF"/>
                </a:solidFill>
                <a:latin typeface="Minion Pro" pitchFamily="18" charset="0"/>
                <a:cs typeface="Minion Pro" pitchFamily="18" charset="0"/>
              </a:defRPr>
            </a:lvl1pPr>
          </a:lstStyle>
          <a:p>
            <a:pPr lvl="0"/>
            <a:r>
              <a:rPr lang="en-US" dirty="0"/>
              <a:t>Support headline goes here, if desired</a:t>
            </a:r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70072" y="5267127"/>
            <a:ext cx="6647389" cy="365125"/>
          </a:xfrm>
        </p:spPr>
        <p:txBody>
          <a:bodyPr lIns="0" tIns="137160" bIns="0"/>
          <a:lstStyle>
            <a:lvl1pPr algn="l" eaLnBrk="1" hangingPunct="1">
              <a:defRPr sz="1600">
                <a:latin typeface="Myriad Pro" pitchFamily="34" charset="0"/>
                <a:cs typeface="Myriad Pro" pitchFamily="34" charset="0"/>
              </a:defRPr>
            </a:lvl1pPr>
          </a:lstStyle>
          <a:p>
            <a:r>
              <a:rPr lang="en-US" i="1" dirty="0">
                <a:solidFill>
                  <a:srgbClr val="999999"/>
                </a:solidFill>
              </a:rPr>
              <a:t>NOTE: Option2 for chapter slide—text only</a:t>
            </a:r>
          </a:p>
          <a:p>
            <a:endParaRPr lang="en-US" dirty="0"/>
          </a:p>
        </p:txBody>
      </p:sp>
      <p:sp>
        <p:nvSpPr>
          <p:cNvPr id="9" name="Text Placeholder 21"/>
          <p:cNvSpPr>
            <a:spLocks noGrp="1"/>
          </p:cNvSpPr>
          <p:nvPr>
            <p:ph type="body" sz="quarter" idx="13" hasCustomPrompt="1"/>
          </p:nvPr>
        </p:nvSpPr>
        <p:spPr>
          <a:xfrm>
            <a:off x="533400" y="6411503"/>
            <a:ext cx="3932237" cy="266700"/>
          </a:xfrm>
        </p:spPr>
        <p:txBody>
          <a:bodyPr lIns="0">
            <a:normAutofit/>
          </a:bodyPr>
          <a:lstStyle>
            <a:lvl1pPr marL="0" indent="0" eaLnBrk="1" hangingPunct="1">
              <a:buNone/>
              <a:defRPr sz="900" kern="900" cap="all" spc="300" baseline="0">
                <a:solidFill>
                  <a:schemeClr val="tx1">
                    <a:lumMod val="50000"/>
                    <a:lumOff val="50000"/>
                  </a:schemeClr>
                </a:solidFill>
                <a:latin typeface="Myriad Pro"/>
                <a:cs typeface="Myriad Pro"/>
              </a:defRPr>
            </a:lvl1pPr>
          </a:lstStyle>
          <a:p>
            <a:pPr eaLnBrk="1" hangingPunct="1"/>
            <a:r>
              <a:rPr lang="en-US" sz="900" dirty="0">
                <a:solidFill>
                  <a:srgbClr val="7F7F7F"/>
                </a:solidFill>
              </a:rPr>
              <a:t>Type LOYOLA UNIVERSITY CHICAGO, if needed</a:t>
            </a:r>
          </a:p>
        </p:txBody>
      </p:sp>
    </p:spTree>
    <p:extLst>
      <p:ext uri="{BB962C8B-B14F-4D97-AF65-F5344CB8AC3E}">
        <p14:creationId xmlns:p14="http://schemas.microsoft.com/office/powerpoint/2010/main" val="2332515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bgrdTo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86512"/>
          </a:xfrm>
          <a:prstGeom prst="rect">
            <a:avLst/>
          </a:prstGeom>
        </p:spPr>
      </p:pic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611188" y="1586990"/>
            <a:ext cx="7972036" cy="317940"/>
          </a:xfrm>
        </p:spPr>
        <p:txBody>
          <a:bodyPr>
            <a:normAutofit/>
          </a:bodyPr>
          <a:lstStyle>
            <a:lvl1pPr marL="0" indent="0">
              <a:buNone/>
              <a:defRPr sz="1600" b="1" i="0" cap="all" baseline="0">
                <a:latin typeface="Myriad Pro" pitchFamily="34" charset="0"/>
                <a:cs typeface="Myriad Pro" pitchFamily="34" charset="0"/>
              </a:defRPr>
            </a:lvl1pPr>
          </a:lstStyle>
          <a:p>
            <a:pPr lvl="0"/>
            <a:r>
              <a:rPr lang="en-US" dirty="0"/>
              <a:t>Label goes here, if needed</a:t>
            </a:r>
          </a:p>
        </p:txBody>
      </p:sp>
      <p:sp>
        <p:nvSpPr>
          <p:cNvPr id="20" name="Text Placeholder 17"/>
          <p:cNvSpPr>
            <a:spLocks noGrp="1"/>
          </p:cNvSpPr>
          <p:nvPr>
            <p:ph type="body" sz="quarter" idx="11" hasCustomPrompt="1"/>
          </p:nvPr>
        </p:nvSpPr>
        <p:spPr>
          <a:xfrm>
            <a:off x="611188" y="2826722"/>
            <a:ext cx="7972036" cy="849312"/>
          </a:xfrm>
        </p:spPr>
        <p:txBody>
          <a:bodyPr>
            <a:normAutofit/>
          </a:bodyPr>
          <a:lstStyle>
            <a:lvl1pPr marL="0" indent="0">
              <a:buNone/>
              <a:defRPr sz="3000" baseline="0">
                <a:latin typeface="Myriad Pro" pitchFamily="34" charset="0"/>
                <a:cs typeface="Myriad Pro" pitchFamily="34" charset="0"/>
              </a:defRPr>
            </a:lvl1pPr>
          </a:lstStyle>
          <a:p>
            <a:pPr lvl="0"/>
            <a:r>
              <a:rPr lang="en-US" dirty="0"/>
              <a:t>Type sample goes here</a:t>
            </a:r>
          </a:p>
        </p:txBody>
      </p:sp>
      <p:sp>
        <p:nvSpPr>
          <p:cNvPr id="24" name="Title 1"/>
          <p:cNvSpPr>
            <a:spLocks noGrp="1"/>
          </p:cNvSpPr>
          <p:nvPr>
            <p:ph type="title" hasCustomPrompt="1"/>
          </p:nvPr>
        </p:nvSpPr>
        <p:spPr>
          <a:xfrm>
            <a:off x="610845" y="1914072"/>
            <a:ext cx="7972379" cy="883924"/>
          </a:xfrm>
        </p:spPr>
        <p:txBody>
          <a:bodyPr tIns="0" bIns="0">
            <a:normAutofit/>
          </a:bodyPr>
          <a:lstStyle>
            <a:lvl1pPr algn="l">
              <a:defRPr sz="3600" b="1" cap="all">
                <a:solidFill>
                  <a:srgbClr val="800000"/>
                </a:solidFill>
                <a:latin typeface="Myriad Pro" pitchFamily="34" charset="0"/>
                <a:cs typeface="Myriad Pro" pitchFamily="34" charset="0"/>
              </a:defRPr>
            </a:lvl1pPr>
          </a:lstStyle>
          <a:p>
            <a:r>
              <a:rPr lang="en-US" dirty="0"/>
              <a:t>Headline/sample</a:t>
            </a:r>
          </a:p>
        </p:txBody>
      </p:sp>
      <p:sp>
        <p:nvSpPr>
          <p:cNvPr id="26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611188" y="4182272"/>
            <a:ext cx="7972036" cy="507197"/>
          </a:xfrm>
        </p:spPr>
        <p:txBody>
          <a:bodyPr>
            <a:normAutofit/>
          </a:bodyPr>
          <a:lstStyle>
            <a:lvl1pPr marL="0" indent="0">
              <a:buNone/>
              <a:defRPr sz="2000" b="0" i="1" baseline="0">
                <a:latin typeface="Myriad Pro" pitchFamily="34" charset="0"/>
                <a:cs typeface="Myriad Pro" pitchFamily="34" charset="0"/>
              </a:defRPr>
            </a:lvl1pPr>
          </a:lstStyle>
          <a:p>
            <a:pPr lvl="0"/>
            <a:r>
              <a:rPr lang="en-US" dirty="0"/>
              <a:t>Secondary type sample (chart, caption, etc.)</a:t>
            </a:r>
          </a:p>
        </p:txBody>
      </p:sp>
      <p:sp>
        <p:nvSpPr>
          <p:cNvPr id="8" name="Text Placeholder 21"/>
          <p:cNvSpPr>
            <a:spLocks noGrp="1"/>
          </p:cNvSpPr>
          <p:nvPr>
            <p:ph type="body" sz="quarter" idx="13" hasCustomPrompt="1"/>
          </p:nvPr>
        </p:nvSpPr>
        <p:spPr>
          <a:xfrm>
            <a:off x="533400" y="6411503"/>
            <a:ext cx="3932237" cy="266700"/>
          </a:xfrm>
        </p:spPr>
        <p:txBody>
          <a:bodyPr lIns="0">
            <a:normAutofit/>
          </a:bodyPr>
          <a:lstStyle>
            <a:lvl1pPr marL="0" indent="0" eaLnBrk="1" hangingPunct="1">
              <a:buNone/>
              <a:defRPr sz="900" kern="900" cap="all" spc="300" baseline="0">
                <a:solidFill>
                  <a:schemeClr val="tx1">
                    <a:lumMod val="50000"/>
                    <a:lumOff val="50000"/>
                  </a:schemeClr>
                </a:solidFill>
                <a:latin typeface="Myriad Pro"/>
                <a:cs typeface="Myriad Pro"/>
              </a:defRPr>
            </a:lvl1pPr>
          </a:lstStyle>
          <a:p>
            <a:pPr eaLnBrk="1" hangingPunct="1"/>
            <a:r>
              <a:rPr lang="en-US" sz="900" dirty="0">
                <a:solidFill>
                  <a:srgbClr val="7F7F7F"/>
                </a:solidFill>
              </a:rPr>
              <a:t>Type LOYOLA UNIVERSITY CHICAGO, if needed</a:t>
            </a:r>
          </a:p>
        </p:txBody>
      </p:sp>
    </p:spTree>
    <p:extLst>
      <p:ext uri="{BB962C8B-B14F-4D97-AF65-F5344CB8AC3E}">
        <p14:creationId xmlns:p14="http://schemas.microsoft.com/office/powerpoint/2010/main" val="32540146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 descr="checkersMaroonFinal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8" descr="LUC_vertical_reverse_color_forPPT.ti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1753" y="3810000"/>
            <a:ext cx="3620495" cy="26309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1432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E37CAE-0D07-2D4D-B0CF-FB80FDEEB265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102F2-95C5-954C-9F6C-3AA639D116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863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luc.edu/finaid/fachex/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luc.edu/finaid/fachex/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mailto:tfriar@luc.edu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tuitionexchange.org/how-to-apply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te.tuitionexchange.org/registration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te.tuitionexchange.org/applicantsignin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Loyola University Chicago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dirty="0">
                <a:latin typeface="+mn-lt"/>
              </a:rPr>
              <a:t>FACHEX and Tuition Exchange Programs</a:t>
            </a:r>
          </a:p>
        </p:txBody>
      </p:sp>
    </p:spTree>
    <p:extLst>
      <p:ext uri="{BB962C8B-B14F-4D97-AF65-F5344CB8AC3E}">
        <p14:creationId xmlns:p14="http://schemas.microsoft.com/office/powerpoint/2010/main" val="35555130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+mn-lt"/>
              </a:rPr>
              <a:t>Commonly Asked questions</a:t>
            </a:r>
          </a:p>
        </p:txBody>
      </p:sp>
    </p:spTree>
    <p:extLst>
      <p:ext uri="{BB962C8B-B14F-4D97-AF65-F5344CB8AC3E}">
        <p14:creationId xmlns:p14="http://schemas.microsoft.com/office/powerpoint/2010/main" val="32299214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90C552-27E5-E062-D764-01EFBEADDD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44DF3D0-22B5-E67D-2AAF-CBF03EEF1A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5809" y="2620271"/>
            <a:ext cx="7972380" cy="3213193"/>
          </a:xfrm>
        </p:spPr>
        <p:txBody>
          <a:bodyPr>
            <a:normAutofit/>
          </a:bodyPr>
          <a:lstStyle/>
          <a:p>
            <a:r>
              <a:rPr lang="en-US" dirty="0">
                <a:latin typeface="+mn-lt"/>
              </a:rPr>
              <a:t>Yes!</a:t>
            </a:r>
          </a:p>
          <a:p>
            <a:r>
              <a:rPr lang="en-US" dirty="0">
                <a:latin typeface="+mn-lt"/>
              </a:rPr>
              <a:t>LUC must receive the TE application </a:t>
            </a:r>
            <a:r>
              <a:rPr lang="en-US" b="1" dirty="0">
                <a:latin typeface="+mn-lt"/>
              </a:rPr>
              <a:t>by December 1, 2026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113F343-FF05-5799-0ECB-9AF9574A92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5811" y="814015"/>
            <a:ext cx="7972378" cy="1143000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+mn-lt"/>
              </a:rPr>
              <a:t>Does </a:t>
            </a:r>
            <a:r>
              <a:rPr lang="en-US" dirty="0" err="1">
                <a:latin typeface="+mn-lt"/>
              </a:rPr>
              <a:t>luc</a:t>
            </a:r>
            <a:r>
              <a:rPr lang="en-US" dirty="0">
                <a:latin typeface="+mn-lt"/>
              </a:rPr>
              <a:t> have a </a:t>
            </a:r>
            <a:r>
              <a:rPr lang="en-US" dirty="0" err="1">
                <a:latin typeface="+mn-lt"/>
              </a:rPr>
              <a:t>fachex</a:t>
            </a:r>
            <a:r>
              <a:rPr lang="en-US" dirty="0">
                <a:latin typeface="+mn-lt"/>
              </a:rPr>
              <a:t>/</a:t>
            </a:r>
            <a:r>
              <a:rPr lang="en-US" dirty="0" err="1">
                <a:latin typeface="+mn-lt"/>
              </a:rPr>
              <a:t>te</a:t>
            </a:r>
            <a:r>
              <a:rPr lang="en-US" dirty="0">
                <a:latin typeface="+mn-lt"/>
              </a:rPr>
              <a:t> application deadline?</a:t>
            </a:r>
          </a:p>
        </p:txBody>
      </p:sp>
    </p:spTree>
    <p:extLst>
      <p:ext uri="{BB962C8B-B14F-4D97-AF65-F5344CB8AC3E}">
        <p14:creationId xmlns:p14="http://schemas.microsoft.com/office/powerpoint/2010/main" val="15396542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80CA71-BCDF-A494-C009-A399E57F0F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D08ED42-A625-FA36-1361-2C191A3F81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57" y="2675135"/>
            <a:ext cx="7972380" cy="3213193"/>
          </a:xfrm>
        </p:spPr>
        <p:txBody>
          <a:bodyPr>
            <a:normAutofit/>
          </a:bodyPr>
          <a:lstStyle/>
          <a:p>
            <a:r>
              <a:rPr lang="en-US" dirty="0">
                <a:latin typeface="+mn-lt"/>
              </a:rPr>
              <a:t>No! But…</a:t>
            </a:r>
          </a:p>
          <a:p>
            <a:r>
              <a:rPr lang="en-US" dirty="0">
                <a:latin typeface="+mn-lt"/>
              </a:rPr>
              <a:t>The student must have applied to LUC </a:t>
            </a:r>
            <a:r>
              <a:rPr lang="en-US" b="1" dirty="0">
                <a:latin typeface="+mn-lt"/>
              </a:rPr>
              <a:t>AND</a:t>
            </a:r>
            <a:r>
              <a:rPr lang="en-US" dirty="0">
                <a:latin typeface="+mn-lt"/>
              </a:rPr>
              <a:t> have their FACHEX/TE application completed </a:t>
            </a:r>
            <a:r>
              <a:rPr lang="en-US" dirty="0"/>
              <a:t>by December 1, 2026. </a:t>
            </a:r>
            <a:endParaRPr lang="en-US" b="1" dirty="0">
              <a:latin typeface="+mn-lt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E11D932-D91B-8807-D0B3-5EBF45DFC8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5811" y="823159"/>
            <a:ext cx="7972378" cy="1143000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+mn-lt"/>
              </a:rPr>
              <a:t>Does the student need to be admitted by December 1, 2026 to be considered for FACHEX/TE?</a:t>
            </a:r>
          </a:p>
        </p:txBody>
      </p:sp>
    </p:spTree>
    <p:extLst>
      <p:ext uri="{BB962C8B-B14F-4D97-AF65-F5344CB8AC3E}">
        <p14:creationId xmlns:p14="http://schemas.microsoft.com/office/powerpoint/2010/main" val="1648827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ACDAD3-8058-32EC-66CE-D6FE150372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D3D9125-B0BF-6BFC-0F98-493EB385AD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5809" y="2007623"/>
            <a:ext cx="7972380" cy="3213193"/>
          </a:xfrm>
        </p:spPr>
        <p:txBody>
          <a:bodyPr>
            <a:normAutofit/>
          </a:bodyPr>
          <a:lstStyle/>
          <a:p>
            <a:r>
              <a:rPr lang="en-US" dirty="0">
                <a:latin typeface="+mn-lt"/>
              </a:rPr>
              <a:t>We anticipate having initial awards made no later than the middle of January.</a:t>
            </a:r>
          </a:p>
          <a:p>
            <a:r>
              <a:rPr lang="en-US" dirty="0"/>
              <a:t>The student and employee are notified via email.</a:t>
            </a:r>
          </a:p>
          <a:p>
            <a:endParaRPr lang="en-US" b="1" dirty="0">
              <a:latin typeface="+mn-lt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841066B-61EB-72D3-B16A-E2C42358DD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5811" y="439111"/>
            <a:ext cx="7972378" cy="1143000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+mn-lt"/>
              </a:rPr>
              <a:t>When will award decisions be made?</a:t>
            </a:r>
          </a:p>
        </p:txBody>
      </p:sp>
    </p:spTree>
    <p:extLst>
      <p:ext uri="{BB962C8B-B14F-4D97-AF65-F5344CB8AC3E}">
        <p14:creationId xmlns:p14="http://schemas.microsoft.com/office/powerpoint/2010/main" val="7666724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85810" y="1989426"/>
            <a:ext cx="7972380" cy="3213193"/>
          </a:xfrm>
        </p:spPr>
        <p:txBody>
          <a:bodyPr>
            <a:normAutofit fontScale="70000" lnSpcReduction="20000"/>
          </a:bodyPr>
          <a:lstStyle/>
          <a:p>
            <a:r>
              <a:rPr lang="en-US" dirty="0">
                <a:latin typeface="+mn-lt"/>
              </a:rPr>
              <a:t>LUC does a complete review of the student’s admissions application and considers High School GPA, test scores (if reported), number of AP or honors courses, and dual-credit taken.</a:t>
            </a:r>
          </a:p>
          <a:p>
            <a:r>
              <a:rPr lang="en-US" dirty="0">
                <a:latin typeface="+mn-lt"/>
              </a:rPr>
              <a:t>Given our Jesuit mission, we also consider extra curricular activities such as community engagement/service, work/employment, athletics, clubs, and other activities that align with our mission.</a:t>
            </a:r>
          </a:p>
          <a:p>
            <a:r>
              <a:rPr lang="en-US" dirty="0">
                <a:latin typeface="+mn-lt"/>
              </a:rPr>
              <a:t>Academics are important, but they are not everything. We strive to take a holistic approach to reviewing each application.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10847" y="650436"/>
            <a:ext cx="7972378" cy="1143000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+mn-lt"/>
              </a:rPr>
              <a:t>What criteria does LUC consider when awarding FACHEX/TEP?</a:t>
            </a:r>
          </a:p>
        </p:txBody>
      </p:sp>
    </p:spTree>
    <p:extLst>
      <p:ext uri="{BB962C8B-B14F-4D97-AF65-F5344CB8AC3E}">
        <p14:creationId xmlns:p14="http://schemas.microsoft.com/office/powerpoint/2010/main" val="14688091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60777" y="1365172"/>
            <a:ext cx="7972380" cy="5103250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latin typeface="+mn-lt"/>
              </a:rPr>
              <a:t>These are highly competitive awards and there are no guarantees that your dependent will be selected to receive FACHEX and/or TEP.</a:t>
            </a:r>
          </a:p>
          <a:p>
            <a:r>
              <a:rPr lang="en-US" dirty="0">
                <a:latin typeface="+mn-lt"/>
              </a:rPr>
              <a:t>LUC will prioritizes award selections to first-semester freshman students, and if spots remain, will consider transfer and currently enrolled LUC students. </a:t>
            </a:r>
          </a:p>
          <a:p>
            <a:r>
              <a:rPr lang="en-US" dirty="0"/>
              <a:t>LUC receives approximately 500 FACHEX/TEP applications each year and we award between 10-15 scholarships annually between FACHEX and TEP.</a:t>
            </a:r>
            <a:endParaRPr lang="en-US" dirty="0">
              <a:latin typeface="+mn-lt"/>
            </a:endParaRPr>
          </a:p>
          <a:p>
            <a:endParaRPr lang="en-US" dirty="0">
              <a:latin typeface="+mn-lt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10845" y="389578"/>
            <a:ext cx="7972378" cy="1143000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+mn-lt"/>
              </a:rPr>
              <a:t>Selection and availability of awards</a:t>
            </a:r>
          </a:p>
        </p:txBody>
      </p:sp>
    </p:spTree>
    <p:extLst>
      <p:ext uri="{BB962C8B-B14F-4D97-AF65-F5344CB8AC3E}">
        <p14:creationId xmlns:p14="http://schemas.microsoft.com/office/powerpoint/2010/main" val="30836085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+mn-lt"/>
              </a:rPr>
              <a:t>No. </a:t>
            </a:r>
          </a:p>
          <a:p>
            <a:r>
              <a:rPr lang="en-US" dirty="0">
                <a:latin typeface="+mn-lt"/>
              </a:rPr>
              <a:t>LUC does not require the completion of the FAFSA for award consideration.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+mn-lt"/>
              </a:rPr>
              <a:t>Do I need to complete the FAFSA?</a:t>
            </a:r>
          </a:p>
        </p:txBody>
      </p:sp>
    </p:spTree>
    <p:extLst>
      <p:ext uri="{BB962C8B-B14F-4D97-AF65-F5344CB8AC3E}">
        <p14:creationId xmlns:p14="http://schemas.microsoft.com/office/powerpoint/2010/main" val="40068810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85810" y="1729428"/>
            <a:ext cx="7972380" cy="4689660"/>
          </a:xfrm>
        </p:spPr>
        <p:txBody>
          <a:bodyPr>
            <a:normAutofit fontScale="92500" lnSpcReduction="20000"/>
          </a:bodyPr>
          <a:lstStyle/>
          <a:p>
            <a:pPr fontAlgn="base"/>
            <a:r>
              <a:rPr lang="en-US" sz="2000" dirty="0">
                <a:latin typeface="+mn-lt"/>
              </a:rPr>
              <a:t>If granted, the student receives a tuition award that </a:t>
            </a:r>
            <a:r>
              <a:rPr lang="en-US" sz="2000" b="1" dirty="0">
                <a:latin typeface="+mn-lt"/>
              </a:rPr>
              <a:t>covers 90% of tuition only</a:t>
            </a:r>
            <a:r>
              <a:rPr lang="en-US" sz="2000" dirty="0">
                <a:latin typeface="+mn-lt"/>
              </a:rPr>
              <a:t>. The student is responsible for the remaining 10% of tuition, plus any fees, and/or housing and meal costs. Any additional expenses incurred by the student such as travel related expenses, or books are the sole responsibility of the student and/or the student's family.</a:t>
            </a:r>
          </a:p>
          <a:p>
            <a:pPr fontAlgn="base"/>
            <a:r>
              <a:rPr lang="en-US" sz="2000" dirty="0">
                <a:latin typeface="+mn-lt"/>
              </a:rPr>
              <a:t>If granted, the award is provided for 4 years of continuous full-time undergraduate study during the traditional fall and spring semesters. It is not available for part-time study, graduate or professional degree programs.</a:t>
            </a:r>
          </a:p>
          <a:p>
            <a:pPr fontAlgn="base"/>
            <a:r>
              <a:rPr lang="en-US" sz="2000" dirty="0">
                <a:latin typeface="+mn-lt"/>
              </a:rPr>
              <a:t>FACHEX is also available for j-term and summer sessions.</a:t>
            </a:r>
          </a:p>
          <a:p>
            <a:pPr fontAlgn="base"/>
            <a:r>
              <a:rPr lang="en-US" sz="2000" dirty="0">
                <a:latin typeface="+mn-lt"/>
              </a:rPr>
              <a:t>If you have previously been awarded a merit scholarship and/or other institutional aid (IE. Loyola Grant, Director’s Award, Heritage Award, etc.) and are then given the FACHEX scholarship, the previously awarded institutional scholarship(s)/grant(s) will become honorary and cannot be used to cover the remaining tuition, fees, housing, meals, or other direct or in-direct expenses.</a:t>
            </a:r>
          </a:p>
          <a:p>
            <a:pPr fontAlgn="base"/>
            <a:r>
              <a:rPr lang="en-US" sz="2000" dirty="0">
                <a:latin typeface="+mn-lt"/>
              </a:rPr>
              <a:t>FACHEX cannot be combined with other institutional departmental awards.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10845" y="553818"/>
            <a:ext cx="8155085" cy="1143000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+mn-lt"/>
              </a:rPr>
              <a:t>How much does the FACHEX award cover?</a:t>
            </a:r>
          </a:p>
        </p:txBody>
      </p:sp>
    </p:spTree>
    <p:extLst>
      <p:ext uri="{BB962C8B-B14F-4D97-AF65-F5344CB8AC3E}">
        <p14:creationId xmlns:p14="http://schemas.microsoft.com/office/powerpoint/2010/main" val="21555113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2CB2E-6194-B72F-C29B-9E7419C290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9573D5E-6BA3-5552-411C-437DC8AF4E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5810" y="1280160"/>
            <a:ext cx="7972380" cy="5138928"/>
          </a:xfrm>
        </p:spPr>
        <p:txBody>
          <a:bodyPr>
            <a:normAutofit lnSpcReduction="10000"/>
          </a:bodyPr>
          <a:lstStyle/>
          <a:p>
            <a:pPr fontAlgn="base"/>
            <a:r>
              <a:rPr lang="en-US" sz="1800" dirty="0">
                <a:latin typeface="+mn-lt"/>
              </a:rPr>
              <a:t>For the 2027-2028 academic year, if granted, the student receives a tuition award that </a:t>
            </a:r>
            <a:r>
              <a:rPr lang="en-US" sz="1800" b="1" dirty="0">
                <a:latin typeface="+mn-lt"/>
              </a:rPr>
              <a:t>covers</a:t>
            </a:r>
            <a:r>
              <a:rPr lang="en-US" sz="1800" dirty="0">
                <a:latin typeface="+mn-lt"/>
              </a:rPr>
              <a:t> </a:t>
            </a:r>
            <a:r>
              <a:rPr lang="en-US" sz="1800" b="1" dirty="0">
                <a:latin typeface="+mn-lt"/>
              </a:rPr>
              <a:t>$45,000 of tuition only</a:t>
            </a:r>
            <a:r>
              <a:rPr lang="en-US" sz="1800" dirty="0">
                <a:latin typeface="+mn-lt"/>
              </a:rPr>
              <a:t>. The student is responsible for the remainder of tuition, plus any fees, and/or room and board costs. Any additional expenses incurred by the student such as travel related expenses, or books are the sole responsibility of the student and/or the student's family.</a:t>
            </a:r>
          </a:p>
          <a:p>
            <a:pPr fontAlgn="base"/>
            <a:r>
              <a:rPr lang="en-US" sz="1800" dirty="0">
                <a:latin typeface="+mn-lt"/>
              </a:rPr>
              <a:t>If granted, the award is provided for 4 years of continuous full-time undergraduate study during the traditional fall and spring semesters. It is not available for part-time study, graduate or professional degree programs.</a:t>
            </a:r>
          </a:p>
          <a:p>
            <a:pPr fontAlgn="base"/>
            <a:r>
              <a:rPr lang="en-US" sz="1800" dirty="0">
                <a:latin typeface="+mn-lt"/>
              </a:rPr>
              <a:t>TEP does not cover j-term or summer sessions. </a:t>
            </a:r>
          </a:p>
          <a:p>
            <a:pPr fontAlgn="base"/>
            <a:r>
              <a:rPr lang="en-US" sz="1800" dirty="0">
                <a:latin typeface="+mn-lt"/>
              </a:rPr>
              <a:t>If you have previously been awarded a merit scholarship and/or other institutional aid (IE. Loyola Grant, Director’s Award, Heritage Award, etc.) and are then given the TE scholarship, the previously awarded institutional scholarship(s)/grant(s) will become honorary and cannot be used to cover the remaining tuition, fees, housing, meals, or other direct or in-direct expenses.</a:t>
            </a:r>
          </a:p>
          <a:p>
            <a:pPr fontAlgn="base"/>
            <a:r>
              <a:rPr lang="en-US" sz="1800" dirty="0">
                <a:latin typeface="+mn-lt"/>
              </a:rPr>
              <a:t>With the approval of the FACHEX/TEP liaison, TEP </a:t>
            </a:r>
            <a:r>
              <a:rPr lang="en-US" sz="1800" i="1" dirty="0">
                <a:latin typeface="+mn-lt"/>
              </a:rPr>
              <a:t>may</a:t>
            </a:r>
            <a:r>
              <a:rPr lang="en-US" sz="1800" dirty="0">
                <a:latin typeface="+mn-lt"/>
              </a:rPr>
              <a:t> be combined with other departmental awards but cannot exceed 90% of tuition. TEP is restricted to tuition only and other departmental awards cannot be used to cover the remaining tuition, fees, housing, meals, or other director or in-direct expenses.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98D4269-7EDA-3BFF-CF51-5936894D1B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0845" y="352650"/>
            <a:ext cx="8155085" cy="1143000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+mn-lt"/>
              </a:rPr>
              <a:t>How much does the TEP award cover?</a:t>
            </a:r>
          </a:p>
        </p:txBody>
      </p:sp>
    </p:spTree>
    <p:extLst>
      <p:ext uri="{BB962C8B-B14F-4D97-AF65-F5344CB8AC3E}">
        <p14:creationId xmlns:p14="http://schemas.microsoft.com/office/powerpoint/2010/main" val="29807238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10845" y="2461846"/>
            <a:ext cx="7972380" cy="3664317"/>
          </a:xfrm>
        </p:spPr>
        <p:txBody>
          <a:bodyPr>
            <a:normAutofit fontScale="62500" lnSpcReduction="20000"/>
          </a:bodyPr>
          <a:lstStyle/>
          <a:p>
            <a:pPr fontAlgn="base"/>
            <a:r>
              <a:rPr lang="en-US" dirty="0">
                <a:latin typeface="+mn-lt"/>
              </a:rPr>
              <a:t>LUC keeps an automatic waitlist and you will be considered for a FACHEX/TEP award should an opening occur. </a:t>
            </a:r>
          </a:p>
          <a:p>
            <a:pPr fontAlgn="base"/>
            <a:r>
              <a:rPr lang="en-US" dirty="0">
                <a:latin typeface="+mn-lt"/>
              </a:rPr>
              <a:t>If a student wishes to withdrawal their application from Loyola, the student will be removed from the waitlist and will not be considered for FACHEX/TEP should an opening occur.</a:t>
            </a:r>
          </a:p>
          <a:p>
            <a:pPr fontAlgn="base"/>
            <a:r>
              <a:rPr lang="en-US" dirty="0">
                <a:latin typeface="+mn-lt"/>
              </a:rPr>
              <a:t>Students are not required to accept/decline the FACHEX/TEP awards until the May 1 deposit deadline. We strongly encourage students to confirm their acceptance and make their deposit or decline the FACHEX/TEP award prior to the May 1 deposit deadline so LUC can offer awards to other eligible students from the waitlist.</a:t>
            </a:r>
          </a:p>
          <a:p>
            <a:pPr fontAlgn="base"/>
            <a:r>
              <a:rPr lang="en-US" dirty="0">
                <a:latin typeface="+mn-lt"/>
              </a:rPr>
              <a:t>After May 1, if an offer was made to a student who did not deposit, the FACHEX/TEP offer will be rescinded and offered to an eligible student from the waitlist who did make an enrollment deposit.</a:t>
            </a:r>
          </a:p>
          <a:p>
            <a:endParaRPr lang="en-US" dirty="0">
              <a:latin typeface="+mn-lt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10845" y="1057793"/>
            <a:ext cx="8155085" cy="1143000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+mn-lt"/>
              </a:rPr>
              <a:t>What happens if I do not receive a FACHEX/TEP award offer?</a:t>
            </a:r>
          </a:p>
        </p:txBody>
      </p:sp>
    </p:spTree>
    <p:extLst>
      <p:ext uri="{BB962C8B-B14F-4D97-AF65-F5344CB8AC3E}">
        <p14:creationId xmlns:p14="http://schemas.microsoft.com/office/powerpoint/2010/main" val="36258654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BA7308-5BFC-68CF-6758-515FBE7C81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661DB4A-2A08-4670-53AE-68FC623FFC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5811" y="1898303"/>
            <a:ext cx="7972380" cy="4008721"/>
          </a:xfrm>
        </p:spPr>
        <p:txBody>
          <a:bodyPr>
            <a:normAutofit fontScale="85000" lnSpcReduction="10000"/>
          </a:bodyPr>
          <a:lstStyle/>
          <a:p>
            <a:r>
              <a:rPr lang="en-US" dirty="0">
                <a:latin typeface="+mn-lt"/>
              </a:rPr>
              <a:t>The following information is specific to EXTERNAL students (eligible dependents of faculty/staff employed at another participating institution – the ‘Export’ institution). </a:t>
            </a:r>
          </a:p>
          <a:p>
            <a:r>
              <a:rPr lang="en-US" dirty="0"/>
              <a:t>Loyola University Chicago (LUC) participates in both the FACHEX and TEP programs.</a:t>
            </a:r>
            <a:endParaRPr lang="en-US" dirty="0">
              <a:latin typeface="+mn-lt"/>
            </a:endParaRPr>
          </a:p>
          <a:p>
            <a:r>
              <a:rPr lang="en-US" dirty="0">
                <a:latin typeface="+mn-lt"/>
              </a:rPr>
              <a:t>For this purpose, LUC is considered the host institution or ‘Import’ institution. </a:t>
            </a:r>
          </a:p>
          <a:p>
            <a:endParaRPr lang="en-US" dirty="0">
              <a:latin typeface="+mn-lt"/>
            </a:endParaRPr>
          </a:p>
          <a:p>
            <a:pPr marL="0" indent="0">
              <a:buNone/>
            </a:pPr>
            <a:r>
              <a:rPr lang="en-US" sz="2100" i="1" dirty="0"/>
              <a:t>Current LUC faculty/staff should view the </a:t>
            </a:r>
            <a:r>
              <a:rPr lang="en-US" sz="2100" i="1" dirty="0">
                <a:hlinkClick r:id="rId2"/>
              </a:rPr>
              <a:t>information guide </a:t>
            </a:r>
            <a:r>
              <a:rPr lang="en-US" sz="2100" i="1" dirty="0"/>
              <a:t>posted on our website.</a:t>
            </a:r>
          </a:p>
          <a:p>
            <a:endParaRPr lang="en-US" dirty="0">
              <a:latin typeface="+mn-lt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F9B4CF4-212A-83F9-21F1-CD5DA418E1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5811" y="731837"/>
            <a:ext cx="7972378" cy="1143000"/>
          </a:xfrm>
        </p:spPr>
        <p:txBody>
          <a:bodyPr>
            <a:normAutofit/>
          </a:bodyPr>
          <a:lstStyle/>
          <a:p>
            <a:r>
              <a:rPr lang="en-US" dirty="0">
                <a:latin typeface="+mn-lt"/>
              </a:rPr>
              <a:t>Important</a:t>
            </a:r>
          </a:p>
        </p:txBody>
      </p:sp>
    </p:spTree>
    <p:extLst>
      <p:ext uri="{BB962C8B-B14F-4D97-AF65-F5344CB8AC3E}">
        <p14:creationId xmlns:p14="http://schemas.microsoft.com/office/powerpoint/2010/main" val="912865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F7FC00-EFD5-675F-CBDD-B9A7215D28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AC392DD-78FB-71D0-7135-F2EF4382E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0845" y="2461846"/>
            <a:ext cx="7972380" cy="3664317"/>
          </a:xfrm>
        </p:spPr>
        <p:txBody>
          <a:bodyPr>
            <a:normAutofit/>
          </a:bodyPr>
          <a:lstStyle/>
          <a:p>
            <a:pPr fontAlgn="base"/>
            <a:r>
              <a:rPr lang="en-US" dirty="0">
                <a:latin typeface="+mn-lt"/>
              </a:rPr>
              <a:t>Student are encourage to review our </a:t>
            </a:r>
            <a:r>
              <a:rPr lang="en-US" dirty="0">
                <a:latin typeface="+mn-lt"/>
                <a:hlinkClick r:id="rId2"/>
              </a:rPr>
              <a:t>FACHEX/TEP website </a:t>
            </a:r>
            <a:r>
              <a:rPr lang="en-US" dirty="0">
                <a:latin typeface="+mn-lt"/>
              </a:rPr>
              <a:t>for additional information and policies.</a:t>
            </a:r>
          </a:p>
          <a:p>
            <a:endParaRPr lang="en-US" dirty="0">
              <a:latin typeface="+mn-lt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D56A3E2-DA3D-E969-4F9D-B3D8B9A34A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0845" y="1057793"/>
            <a:ext cx="8155085" cy="1143000"/>
          </a:xfrm>
        </p:spPr>
        <p:txBody>
          <a:bodyPr>
            <a:normAutofit/>
          </a:bodyPr>
          <a:lstStyle/>
          <a:p>
            <a:r>
              <a:rPr lang="en-US" dirty="0">
                <a:latin typeface="+mn-lt"/>
              </a:rPr>
              <a:t>Additional Information</a:t>
            </a:r>
          </a:p>
        </p:txBody>
      </p:sp>
    </p:spTree>
    <p:extLst>
      <p:ext uri="{BB962C8B-B14F-4D97-AF65-F5344CB8AC3E}">
        <p14:creationId xmlns:p14="http://schemas.microsoft.com/office/powerpoint/2010/main" val="6887917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9AB5084-8E4B-F2A8-E483-C8C521FB5A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 algn="l" fontAlgn="base">
              <a:buNone/>
            </a:pPr>
            <a:r>
              <a:rPr lang="en-US" b="0" i="0" dirty="0">
                <a:solidFill>
                  <a:srgbClr val="000000"/>
                </a:solidFill>
                <a:effectLst/>
                <a:latin typeface="+mn-lt"/>
              </a:rPr>
              <a:t>LUC's FACHEX and Tuition Exchange liaison officer is Tobyn Friar, Assistant Vice President. </a:t>
            </a:r>
          </a:p>
          <a:p>
            <a:pPr marL="0" indent="0" algn="l" fontAlgn="base">
              <a:buNone/>
            </a:pPr>
            <a:endParaRPr lang="en-US" b="0" i="0" dirty="0">
              <a:solidFill>
                <a:srgbClr val="000000"/>
              </a:solidFill>
              <a:effectLst/>
              <a:latin typeface="+mn-lt"/>
            </a:endParaRPr>
          </a:p>
          <a:p>
            <a:pPr marL="0" indent="0" algn="l" fontAlgn="base">
              <a:buNone/>
            </a:pPr>
            <a:r>
              <a:rPr lang="en-US" b="0" i="0" dirty="0">
                <a:solidFill>
                  <a:srgbClr val="000000"/>
                </a:solidFill>
                <a:effectLst/>
                <a:latin typeface="+mn-lt"/>
              </a:rPr>
              <a:t>All questions about these programs can be directed to his attention by emailing at </a:t>
            </a:r>
            <a:r>
              <a:rPr lang="en-US" b="1" i="0" u="sng" dirty="0">
                <a:solidFill>
                  <a:srgbClr val="5A0722"/>
                </a:solidFill>
                <a:effectLst/>
                <a:latin typeface="+mn-lt"/>
                <a:hlinkClick r:id="rId2"/>
              </a:rPr>
              <a:t>tfriar@luc.edu</a:t>
            </a:r>
            <a:r>
              <a:rPr lang="en-US" b="0" i="0" dirty="0">
                <a:solidFill>
                  <a:srgbClr val="000000"/>
                </a:solidFill>
                <a:effectLst/>
                <a:latin typeface="+mn-lt"/>
              </a:rPr>
              <a:t>.</a:t>
            </a:r>
          </a:p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C8D5ADDA-9F67-527F-578D-BB046CC2D5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+mj-lt"/>
              </a:rPr>
              <a:t>Who is Loyola’s FACHEX/TEP Liaison?</a:t>
            </a:r>
          </a:p>
        </p:txBody>
      </p:sp>
    </p:spTree>
    <p:extLst>
      <p:ext uri="{BB962C8B-B14F-4D97-AF65-F5344CB8AC3E}">
        <p14:creationId xmlns:p14="http://schemas.microsoft.com/office/powerpoint/2010/main" val="21319449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83893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>
                <a:latin typeface="+mn-lt"/>
              </a:rPr>
              <a:t>Established by Association of Jesuit Colleges and Universities (AJCU) in 1971</a:t>
            </a:r>
          </a:p>
          <a:p>
            <a:r>
              <a:rPr lang="en-US" dirty="0">
                <a:latin typeface="+mn-lt"/>
              </a:rPr>
              <a:t>FACHEX is an acronym for Faculty and Staff Children Exchange. </a:t>
            </a:r>
          </a:p>
          <a:p>
            <a:r>
              <a:rPr lang="en-US" dirty="0">
                <a:latin typeface="+mn-lt"/>
              </a:rPr>
              <a:t>Twenty-six Jesuit universities participate in the FACHEX program (Georgetown University is the only AJCU school not participating).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+mn-lt"/>
              </a:rPr>
              <a:t>FACHEX</a:t>
            </a:r>
          </a:p>
        </p:txBody>
      </p:sp>
    </p:spTree>
    <p:extLst>
      <p:ext uri="{BB962C8B-B14F-4D97-AF65-F5344CB8AC3E}">
        <p14:creationId xmlns:p14="http://schemas.microsoft.com/office/powerpoint/2010/main" val="4561141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>
                <a:latin typeface="+mn-lt"/>
              </a:rPr>
              <a:t>TEP is a reciprocal scholarship opportunity for the dependents of eligible faculty and staff at all Tuition Exchange member schools.</a:t>
            </a:r>
          </a:p>
          <a:p>
            <a:r>
              <a:rPr lang="en-US" dirty="0">
                <a:latin typeface="+mn-lt"/>
              </a:rPr>
              <a:t>Membership currently includes more than 670 institutions, ranging in size from 250 to 50,000 students and representing 47 U.S. states, the District of Columbia, and several other countries.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+mn-lt"/>
              </a:rPr>
              <a:t>Tuition exchange program (TEP)</a:t>
            </a:r>
          </a:p>
        </p:txBody>
      </p:sp>
    </p:spTree>
    <p:extLst>
      <p:ext uri="{BB962C8B-B14F-4D97-AF65-F5344CB8AC3E}">
        <p14:creationId xmlns:p14="http://schemas.microsoft.com/office/powerpoint/2010/main" val="3275786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886FF79-87A1-E03A-0E0C-39F9B608E2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192" y="1822403"/>
            <a:ext cx="8338781" cy="3998975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r>
              <a:rPr lang="en-US" dirty="0">
                <a:latin typeface="+mn-lt"/>
              </a:rPr>
              <a:t>The student should follow their ‘Export’ institutions process and guidelines for completing the </a:t>
            </a:r>
            <a:r>
              <a:rPr lang="en-US" dirty="0">
                <a:latin typeface="+mn-lt"/>
                <a:hlinkClick r:id="rId2"/>
              </a:rPr>
              <a:t>TE EZ-Application</a:t>
            </a:r>
            <a:r>
              <a:rPr lang="en-US" dirty="0">
                <a:latin typeface="+mn-lt"/>
              </a:rPr>
              <a:t>. </a:t>
            </a:r>
          </a:p>
          <a:p>
            <a:r>
              <a:rPr lang="en-US" dirty="0">
                <a:latin typeface="+mn-lt"/>
              </a:rPr>
              <a:t>The account and application are for BOTH FACHEX and TE. The student does not need to create one for each program.</a:t>
            </a:r>
          </a:p>
          <a:p>
            <a:r>
              <a:rPr lang="en-US" dirty="0">
                <a:latin typeface="+mn-lt"/>
              </a:rPr>
              <a:t>The TE EZ-Application is for scholarship consideration at LUC. </a:t>
            </a:r>
          </a:p>
          <a:p>
            <a:r>
              <a:rPr lang="en-US" b="1" dirty="0">
                <a:latin typeface="+mn-lt"/>
              </a:rPr>
              <a:t>The deadline to submit the TE EZ-Application to LUC is December 1, 2026</a:t>
            </a:r>
            <a:endParaRPr lang="en-US" b="1" dirty="0">
              <a:latin typeface="+mn-lt"/>
              <a:ea typeface="Calibri"/>
            </a:endParaRPr>
          </a:p>
          <a:p>
            <a:pPr marL="0" indent="0">
              <a:buNone/>
            </a:pPr>
            <a:endParaRPr lang="en-US" dirty="0">
              <a:latin typeface="+mn-lt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5EC4952-C570-2B3E-887A-8D07567A8B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7595" y="502485"/>
            <a:ext cx="7972378" cy="1143000"/>
          </a:xfrm>
        </p:spPr>
        <p:txBody>
          <a:bodyPr/>
          <a:lstStyle/>
          <a:p>
            <a:r>
              <a:rPr lang="en-US" dirty="0">
                <a:latin typeface="+mn-lt"/>
              </a:rPr>
              <a:t>Application process overview</a:t>
            </a:r>
          </a:p>
        </p:txBody>
      </p:sp>
    </p:spTree>
    <p:extLst>
      <p:ext uri="{BB962C8B-B14F-4D97-AF65-F5344CB8AC3E}">
        <p14:creationId xmlns:p14="http://schemas.microsoft.com/office/powerpoint/2010/main" val="40910586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application&#10;&#10;AI-generated content may be incorrect.">
            <a:extLst>
              <a:ext uri="{FF2B5EF4-FFF2-40B4-BE49-F238E27FC236}">
                <a16:creationId xmlns:a16="http://schemas.microsoft.com/office/drawing/2014/main" id="{AAB51F79-31B2-6998-89CA-1D44ABB320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4522" y="1523634"/>
            <a:ext cx="2378819" cy="4523701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4ED48F4-6C8D-D89C-0808-A2D2B92A93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0846" y="380634"/>
            <a:ext cx="7972378" cy="1143000"/>
          </a:xfrm>
        </p:spPr>
        <p:txBody>
          <a:bodyPr/>
          <a:lstStyle/>
          <a:p>
            <a:r>
              <a:rPr lang="en-US" dirty="0">
                <a:latin typeface="+mn-lt"/>
              </a:rPr>
              <a:t>Application process: Step 1</a:t>
            </a:r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449906FC-86BE-12F8-010B-83606A57EAAC}"/>
              </a:ext>
            </a:extLst>
          </p:cNvPr>
          <p:cNvSpPr txBox="1">
            <a:spLocks/>
          </p:cNvSpPr>
          <p:nvPr/>
        </p:nvSpPr>
        <p:spPr>
          <a:xfrm>
            <a:off x="2630801" y="1523634"/>
            <a:ext cx="5952424" cy="46025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457200" marR="0" indent="-4572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3200" kern="1200">
                <a:solidFill>
                  <a:schemeClr val="tx1"/>
                </a:solidFill>
                <a:latin typeface="Myriad Pro" pitchFamily="34" charset="0"/>
                <a:ea typeface="+mn-ea"/>
                <a:cs typeface="Myriad Pro" pitchFamily="34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+mn-lt"/>
              </a:rPr>
              <a:t>Create a TE account at </a:t>
            </a:r>
            <a:r>
              <a:rPr lang="en-US" dirty="0">
                <a:latin typeface="+mn-lt"/>
                <a:hlinkClick r:id="rId3"/>
              </a:rPr>
              <a:t>Tuition Exchange</a:t>
            </a:r>
            <a:endParaRPr lang="en-US" dirty="0">
              <a:latin typeface="+mn-lt"/>
            </a:endParaRPr>
          </a:p>
          <a:p>
            <a:r>
              <a:rPr lang="en-US" dirty="0">
                <a:latin typeface="+mn-lt"/>
              </a:rPr>
              <a:t>The TE Account is all about </a:t>
            </a:r>
            <a:r>
              <a:rPr lang="en-US" b="1" dirty="0">
                <a:latin typeface="+mn-lt"/>
              </a:rPr>
              <a:t>the student. </a:t>
            </a:r>
            <a:r>
              <a:rPr lang="en-US" dirty="0">
                <a:latin typeface="+mn-lt"/>
              </a:rPr>
              <a:t>Do NOT create an account as the employee</a:t>
            </a:r>
          </a:p>
          <a:p>
            <a:r>
              <a:rPr lang="en-US" dirty="0">
                <a:latin typeface="+mn-lt"/>
              </a:rPr>
              <a:t>The student should have an email account besides their high school email address</a:t>
            </a:r>
          </a:p>
        </p:txBody>
      </p:sp>
    </p:spTree>
    <p:extLst>
      <p:ext uri="{BB962C8B-B14F-4D97-AF65-F5344CB8AC3E}">
        <p14:creationId xmlns:p14="http://schemas.microsoft.com/office/powerpoint/2010/main" val="20084803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4ED48F4-6C8D-D89C-0808-A2D2B92A93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0846" y="380634"/>
            <a:ext cx="7972378" cy="1143000"/>
          </a:xfrm>
        </p:spPr>
        <p:txBody>
          <a:bodyPr/>
          <a:lstStyle/>
          <a:p>
            <a:r>
              <a:rPr lang="en-US" dirty="0">
                <a:latin typeface="+mn-lt"/>
              </a:rPr>
              <a:t>Application process: Step 2</a:t>
            </a:r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449906FC-86BE-12F8-010B-83606A57EAAC}"/>
              </a:ext>
            </a:extLst>
          </p:cNvPr>
          <p:cNvSpPr txBox="1">
            <a:spLocks/>
          </p:cNvSpPr>
          <p:nvPr/>
        </p:nvSpPr>
        <p:spPr>
          <a:xfrm>
            <a:off x="132044" y="1666304"/>
            <a:ext cx="4956004" cy="46025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457200" marR="0" indent="-4572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3200" kern="1200">
                <a:solidFill>
                  <a:schemeClr val="tx1"/>
                </a:solidFill>
                <a:latin typeface="Myriad Pro" pitchFamily="34" charset="0"/>
                <a:ea typeface="+mn-ea"/>
                <a:cs typeface="Myriad Pro" pitchFamily="34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+mn-lt"/>
              </a:rPr>
              <a:t>Have the student log in to their account to complete the EZ-Application: </a:t>
            </a:r>
            <a:r>
              <a:rPr lang="en-US" dirty="0">
                <a:latin typeface="+mn-lt"/>
                <a:hlinkClick r:id="rId2"/>
              </a:rPr>
              <a:t>Tuition Exchange</a:t>
            </a:r>
            <a:endParaRPr lang="en-US" dirty="0">
              <a:latin typeface="+mn-l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8A76BE7-ABB5-B459-299A-AB1D0808AE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8048" y="1437489"/>
            <a:ext cx="4055952" cy="4689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1681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F9B3501-6CF6-DC3C-0866-5007319210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48" y="276148"/>
            <a:ext cx="7972378" cy="1143000"/>
          </a:xfrm>
        </p:spPr>
        <p:txBody>
          <a:bodyPr/>
          <a:lstStyle/>
          <a:p>
            <a:r>
              <a:rPr lang="en-US" dirty="0">
                <a:latin typeface="+mn-lt"/>
              </a:rPr>
              <a:t>EZ-application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3F51230-202F-B4FE-E4E0-92F1F7C37E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588" y="1186482"/>
            <a:ext cx="8878824" cy="551607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57012FA-1DBC-2686-C870-D016118B2861}"/>
              </a:ext>
            </a:extLst>
          </p:cNvPr>
          <p:cNvSpPr txBox="1"/>
          <p:nvPr/>
        </p:nvSpPr>
        <p:spPr>
          <a:xfrm>
            <a:off x="4572000" y="1753862"/>
            <a:ext cx="37609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Select the 2027-2028 Academic Year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AAD9AC-E263-0785-FFA3-A473205F03E2}"/>
              </a:ext>
            </a:extLst>
          </p:cNvPr>
          <p:cNvSpPr txBox="1"/>
          <p:nvPr/>
        </p:nvSpPr>
        <p:spPr>
          <a:xfrm>
            <a:off x="4654296" y="2469374"/>
            <a:ext cx="41330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The Student must complete each field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76D43DD-684D-7643-19A5-77BBF1F920C0}"/>
              </a:ext>
            </a:extLst>
          </p:cNvPr>
          <p:cNvSpPr txBox="1"/>
          <p:nvPr/>
        </p:nvSpPr>
        <p:spPr>
          <a:xfrm>
            <a:off x="4142232" y="3696129"/>
            <a:ext cx="4309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The Student much select ‘Dependent of a college/university employee’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1462070-B2EF-0D43-A36F-7716815E6F5B}"/>
              </a:ext>
            </a:extLst>
          </p:cNvPr>
          <p:cNvSpPr txBox="1"/>
          <p:nvPr/>
        </p:nvSpPr>
        <p:spPr>
          <a:xfrm>
            <a:off x="4654296" y="4507992"/>
            <a:ext cx="43571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Complete all fields with the employee’s information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112C848-86A4-901C-9763-E37EAE5608EB}"/>
              </a:ext>
            </a:extLst>
          </p:cNvPr>
          <p:cNvSpPr txBox="1"/>
          <p:nvPr/>
        </p:nvSpPr>
        <p:spPr>
          <a:xfrm>
            <a:off x="886968" y="5413926"/>
            <a:ext cx="74459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Select the institutions the student is interested in applying for FACHEX/TE</a:t>
            </a:r>
          </a:p>
        </p:txBody>
      </p:sp>
    </p:spTree>
    <p:extLst>
      <p:ext uri="{BB962C8B-B14F-4D97-AF65-F5344CB8AC3E}">
        <p14:creationId xmlns:p14="http://schemas.microsoft.com/office/powerpoint/2010/main" val="20037244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6076995-949C-17E3-0A30-F367652ACD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5809" y="2007623"/>
            <a:ext cx="7972380" cy="3213193"/>
          </a:xfrm>
        </p:spPr>
        <p:txBody>
          <a:bodyPr>
            <a:normAutofit fontScale="92500" lnSpcReduction="20000"/>
          </a:bodyPr>
          <a:lstStyle/>
          <a:p>
            <a:r>
              <a:rPr lang="en-US" dirty="0">
                <a:latin typeface="+mn-lt"/>
              </a:rPr>
              <a:t>Once the TE EZ-Application is completed and submitted, it will be sent to the TE liaison at your institution (Export) for review and approval.</a:t>
            </a:r>
          </a:p>
          <a:p>
            <a:r>
              <a:rPr lang="en-US" dirty="0">
                <a:latin typeface="+mn-lt"/>
              </a:rPr>
              <a:t>Once the EZ-Application is approved by your TE liaison, an email will automatically be generated LUC (Import) and any other selected institution listed on the application.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C2C25BA-C165-B0EE-0842-DCAC1D8621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5811" y="439111"/>
            <a:ext cx="7972378" cy="1143000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+mn-lt"/>
              </a:rPr>
              <a:t>What Happens when the student submits their </a:t>
            </a:r>
            <a:r>
              <a:rPr lang="en-US" dirty="0" err="1">
                <a:latin typeface="+mn-lt"/>
              </a:rPr>
              <a:t>te</a:t>
            </a:r>
            <a:r>
              <a:rPr lang="en-US" dirty="0">
                <a:latin typeface="+mn-lt"/>
              </a:rPr>
              <a:t> EZ-application?</a:t>
            </a:r>
          </a:p>
        </p:txBody>
      </p:sp>
    </p:spTree>
    <p:extLst>
      <p:ext uri="{BB962C8B-B14F-4D97-AF65-F5344CB8AC3E}">
        <p14:creationId xmlns:p14="http://schemas.microsoft.com/office/powerpoint/2010/main" val="3080511584"/>
      </p:ext>
    </p:extLst>
  </p:cSld>
  <p:clrMapOvr>
    <a:masterClrMapping/>
  </p:clrMapOvr>
</p:sld>
</file>

<file path=ppt/theme/theme1.xml><?xml version="1.0" encoding="utf-8"?>
<a:theme xmlns:a="http://schemas.openxmlformats.org/drawingml/2006/main" name="_powerPointMaster_university_myriadMinio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powerPoint_university_minionMyriad</Template>
  <TotalTime>191</TotalTime>
  <Words>1432</Words>
  <Application>Microsoft Office PowerPoint</Application>
  <PresentationFormat>On-screen Show (4:3)</PresentationFormat>
  <Paragraphs>80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Calibri</vt:lpstr>
      <vt:lpstr>Minion Pro</vt:lpstr>
      <vt:lpstr>Myriad Pro</vt:lpstr>
      <vt:lpstr>Arial</vt:lpstr>
      <vt:lpstr>_powerPointMaster_university_myriadMinion</vt:lpstr>
      <vt:lpstr>Loyola University Chicago</vt:lpstr>
      <vt:lpstr>Important</vt:lpstr>
      <vt:lpstr>FACHEX</vt:lpstr>
      <vt:lpstr>Tuition exchange program (TEP)</vt:lpstr>
      <vt:lpstr>Application process overview</vt:lpstr>
      <vt:lpstr>Application process: Step 1</vt:lpstr>
      <vt:lpstr>Application process: Step 2</vt:lpstr>
      <vt:lpstr>EZ-application</vt:lpstr>
      <vt:lpstr>What Happens when the student submits their te EZ-application?</vt:lpstr>
      <vt:lpstr>Commonly Asked questions</vt:lpstr>
      <vt:lpstr>Does luc have a fachex/te application deadline?</vt:lpstr>
      <vt:lpstr>Does the student need to be admitted by December 1, 2026 to be considered for FACHEX/TE?</vt:lpstr>
      <vt:lpstr>When will award decisions be made?</vt:lpstr>
      <vt:lpstr>What criteria does LUC consider when awarding FACHEX/TEP?</vt:lpstr>
      <vt:lpstr>Selection and availability of awards</vt:lpstr>
      <vt:lpstr>Do I need to complete the FAFSA?</vt:lpstr>
      <vt:lpstr>How much does the FACHEX award cover?</vt:lpstr>
      <vt:lpstr>How much does the TEP award cover?</vt:lpstr>
      <vt:lpstr>What happens if I do not receive a FACHEX/TEP award offer?</vt:lpstr>
      <vt:lpstr>Additional Information</vt:lpstr>
      <vt:lpstr>Who is Loyola’s FACHEX/TEP Liaison?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Friar, Tobyn</dc:creator>
  <cp:lastModifiedBy>Friar, Tobyn</cp:lastModifiedBy>
  <cp:revision>35</cp:revision>
  <dcterms:created xsi:type="dcterms:W3CDTF">2014-10-20T16:32:03Z</dcterms:created>
  <dcterms:modified xsi:type="dcterms:W3CDTF">2026-07-22T18:57:55Z</dcterms:modified>
</cp:coreProperties>
</file>